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Averag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Average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2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6149c8d8e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6149c8d8e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6149c8d8e0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6149c8d8e0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6149c8d8e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6149c8d8e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6149c8d8e0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6149c8d8e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6149c8d8e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6149c8d8e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6149c8d8e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6149c8d8e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6149c8d8e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6149c8d8e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6149c8d8e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6149c8d8e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6149c8d8e0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6149c8d8e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An Implicit Multistep Numerical Method For Real-time Simulation Of Stiff Systems</a:t>
            </a:r>
            <a:endParaRPr sz="25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8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MD. SADI ASHRAF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ID: 23141067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Truncation Error and Minor Step Size Adjustment - Precision in Motion</a:t>
            </a:r>
            <a:endParaRPr/>
          </a:p>
        </p:txBody>
      </p:sp>
      <p:sp>
        <p:nvSpPr>
          <p:cNvPr id="317" name="Google Shape;317;p26"/>
          <p:cNvSpPr txBox="1"/>
          <p:nvPr/>
        </p:nvSpPr>
        <p:spPr>
          <a:xfrm>
            <a:off x="1297500" y="1903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8" name="Google Shape;318;p26"/>
          <p:cNvSpPr txBox="1"/>
          <p:nvPr>
            <p:ph idx="1" type="body"/>
          </p:nvPr>
        </p:nvSpPr>
        <p:spPr>
          <a:xfrm>
            <a:off x="2030400" y="161660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Understanding Truncation Error: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Crucial Measure: Spotlighting the significance of truncation error in the context of real-time simulation, emphasizing its role in maintaining precision.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9" name="Google Shape;319;p26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20" name="Google Shape;320;p26"/>
          <p:cNvSpPr txBox="1"/>
          <p:nvPr>
            <p:ph idx="1" type="body"/>
          </p:nvPr>
        </p:nvSpPr>
        <p:spPr>
          <a:xfrm>
            <a:off x="2030400" y="330735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Dynamic Step Size Adjustment: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Balancing Act: Delving into the dynamic adjustment of minor step size based on relative tolerance truncation error, showcasing the method's ability to balance precision and computational efficiency.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1" name="Google Shape;321;p26"/>
          <p:cNvSpPr txBox="1"/>
          <p:nvPr/>
        </p:nvSpPr>
        <p:spPr>
          <a:xfrm>
            <a:off x="1297500" y="3424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Instances of Real-Time Simulation - Bridging Theory and Practice</a:t>
            </a:r>
            <a:endParaRPr/>
          </a:p>
        </p:txBody>
      </p:sp>
      <p:sp>
        <p:nvSpPr>
          <p:cNvPr id="327" name="Google Shape;327;p27"/>
          <p:cNvSpPr txBox="1"/>
          <p:nvPr/>
        </p:nvSpPr>
        <p:spPr>
          <a:xfrm>
            <a:off x="1297500" y="1903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28" name="Google Shape;328;p27"/>
          <p:cNvSpPr txBox="1"/>
          <p:nvPr>
            <p:ph idx="1" type="body"/>
          </p:nvPr>
        </p:nvSpPr>
        <p:spPr>
          <a:xfrm>
            <a:off x="2030400" y="161660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Practical Applications: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Application Showcase: Unveiling practical examples of applying the proposed method, with a focus on testing systems with changing parameters and stiff electrical circuits.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9" name="Google Shape;329;p27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30" name="Google Shape;330;p27"/>
          <p:cNvSpPr txBox="1"/>
          <p:nvPr>
            <p:ph idx="1" type="body"/>
          </p:nvPr>
        </p:nvSpPr>
        <p:spPr>
          <a:xfrm>
            <a:off x="2030400" y="330735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Comparative Analysis: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Benchmarking Success: Presenting comparative results with traditional methods, providing a tangible demonstration of the proposed method's efficacy in real-world scenarios.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1" name="Google Shape;331;p27"/>
          <p:cNvSpPr txBox="1"/>
          <p:nvPr/>
        </p:nvSpPr>
        <p:spPr>
          <a:xfrm>
            <a:off x="1297500" y="3424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and Discussion - Unveiling Insights</a:t>
            </a:r>
            <a:endParaRPr/>
          </a:p>
        </p:txBody>
      </p:sp>
      <p:sp>
        <p:nvSpPr>
          <p:cNvPr id="337" name="Google Shape;337;p28"/>
          <p:cNvSpPr txBox="1"/>
          <p:nvPr/>
        </p:nvSpPr>
        <p:spPr>
          <a:xfrm>
            <a:off x="1297500" y="1903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38" name="Google Shape;338;p28"/>
          <p:cNvSpPr txBox="1"/>
          <p:nvPr>
            <p:ph idx="1" type="body"/>
          </p:nvPr>
        </p:nvSpPr>
        <p:spPr>
          <a:xfrm>
            <a:off x="2030400" y="161660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Real-time Simulation Outcomes: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Numerical Revelations: Showcasing results from real-time simulations, allowing for a side-by-side comparison with traditional methods.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9" name="Google Shape;339;p28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40" name="Google Shape;340;p28"/>
          <p:cNvSpPr txBox="1"/>
          <p:nvPr>
            <p:ph idx="1" type="body"/>
          </p:nvPr>
        </p:nvSpPr>
        <p:spPr>
          <a:xfrm>
            <a:off x="2030400" y="330735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Advantages and Limitations: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In-depth Examination: Facilitating a discussion on the advantages and limitations of the proposed method, offering a comprehensive understanding of its performance characteristics.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41" name="Google Shape;341;p28"/>
          <p:cNvSpPr txBox="1"/>
          <p:nvPr/>
        </p:nvSpPr>
        <p:spPr>
          <a:xfrm>
            <a:off x="1297500" y="3424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 - Charting the Path Forward</a:t>
            </a:r>
            <a:endParaRPr/>
          </a:p>
        </p:txBody>
      </p:sp>
      <p:sp>
        <p:nvSpPr>
          <p:cNvPr id="347" name="Google Shape;347;p29"/>
          <p:cNvSpPr txBox="1"/>
          <p:nvPr/>
        </p:nvSpPr>
        <p:spPr>
          <a:xfrm>
            <a:off x="1297500" y="1903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48" name="Google Shape;348;p29"/>
          <p:cNvSpPr txBox="1"/>
          <p:nvPr>
            <p:ph idx="1" type="body"/>
          </p:nvPr>
        </p:nvSpPr>
        <p:spPr>
          <a:xfrm>
            <a:off x="2030400" y="161660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Key Findings and Contributions: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Summarizing Impact: Providing a concise summary of key findings and contributions, elucidating the unique aspects that make the proposed real-time simulation method noteworthy.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49" name="Google Shape;349;p29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50" name="Google Shape;350;p29"/>
          <p:cNvSpPr txBox="1"/>
          <p:nvPr>
            <p:ph idx="1" type="body"/>
          </p:nvPr>
        </p:nvSpPr>
        <p:spPr>
          <a:xfrm>
            <a:off x="2030400" y="330735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Future Directions: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Exploring Horizons: Discussing potential applications and outlining avenues for future research, marking the method's promise and its role in shaping the future of simulation in engineering.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1" name="Google Shape;351;p29"/>
          <p:cNvSpPr txBox="1"/>
          <p:nvPr/>
        </p:nvSpPr>
        <p:spPr>
          <a:xfrm>
            <a:off x="1297500" y="3424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0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57" name="Google Shape;357;p30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300">
                <a:latin typeface="Arial"/>
                <a:ea typeface="Arial"/>
                <a:cs typeface="Arial"/>
                <a:sym typeface="Arial"/>
              </a:rPr>
              <a:t>Any questions?</a:t>
            </a:r>
            <a:endParaRPr sz="2300"/>
          </a:p>
        </p:txBody>
      </p:sp>
      <p:grpSp>
        <p:nvGrpSpPr>
          <p:cNvPr id="358" name="Google Shape;358;p30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59" name="Google Shape;359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7" name="Google Shape;367;p30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0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" name="Google Shape;369;p30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70" name="Google Shape;370;p3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4" name="Google Shape;374;p30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30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6" name="Google Shape;376;p30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77" name="Google Shape;377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1" name="Google Shape;381;p30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82" name="Google Shape;382;p3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3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84" name="Google Shape;384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30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89" name="Google Shape;389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0" name="Google Shape;390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91" name="Google Shape;391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93" name="Google Shape;393;p30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94" name="Google Shape;394;p30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95" name="Google Shape;395;p3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03" name="Google Shape;403;p30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Topics to be discussed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Motivation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Background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Existing Methods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Proposed Method - Overview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Method Construction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Stability Analysis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5" y="2423075"/>
            <a:ext cx="46392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Truncation Error and Minor Step Size Adjustment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4" y="2811225"/>
            <a:ext cx="4404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Instances of Real-Time Simulation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4443273" y="3168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Results and Discussion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5" name="Google Shape;245;p18"/>
          <p:cNvSpPr txBox="1"/>
          <p:nvPr/>
        </p:nvSpPr>
        <p:spPr>
          <a:xfrm>
            <a:off x="4443273" y="35248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Advancing Real-Time Simulation for Engineering Excellence</a:t>
            </a:r>
            <a:endParaRPr/>
          </a:p>
        </p:txBody>
      </p:sp>
      <p:sp>
        <p:nvSpPr>
          <p:cNvPr id="251" name="Google Shape;251;p19"/>
          <p:cNvSpPr txBox="1"/>
          <p:nvPr>
            <p:ph idx="1" type="body"/>
          </p:nvPr>
        </p:nvSpPr>
        <p:spPr>
          <a:xfrm>
            <a:off x="1297500" y="1567550"/>
            <a:ext cx="7038900" cy="33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Importance of Real-Time Simulation</a:t>
            </a:r>
            <a:r>
              <a:rPr lang="en-GB"/>
              <a:t>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 engineering applications, real-time simulation plays a pivotal role in replicating dynamic systems' behavior.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Enables testing, validation, and optimization of systems in a controlled, virtual environment.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Challenges in Simulating Stiff Systems: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Stiff systems present a computational challenge due to rapid transients or varying timescales.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Traditional methods may struggle to balance accuracy and computational efficiency.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Need for Efficient Numerical Methods: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demand for real-time responsiveness necessitates the development of numerical methods tailored for stiff systems.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Efficient algorithms are crucial for applications like aerospace, virtual reality, and algorithm testing.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Fueling Innovation through Stiff System Simulation</a:t>
            </a:r>
            <a:endParaRPr/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1591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1415600"/>
            <a:ext cx="58773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Significance of Addressing Stiff Systems: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Stiff systems pose a significant barrier to achieving real-time simulation goals.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Overcoming this challenge unlocks the potential for more accurate and responsive engineering simulations.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2944150"/>
            <a:ext cx="5877300" cy="20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Impact on Key Industries: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Aerospace: Real-time simulation enhances aircraft design, control systems, and safety protocols.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Virtual Reality: Immersive experiences benefit from responsive simulations, improving user engagement and interaction.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Algorithm Testing: Crucial for testing algorithms in fields such as artificial intelligence and autonomous systems.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20"/>
          <p:cNvSpPr txBox="1"/>
          <p:nvPr/>
        </p:nvSpPr>
        <p:spPr>
          <a:xfrm>
            <a:off x="1297500" y="36002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Unveiling the Complexity - Ordinary Differential Equations and Stiff Systems</a:t>
            </a:r>
            <a:endParaRPr/>
          </a:p>
        </p:txBody>
      </p:sp>
      <p:sp>
        <p:nvSpPr>
          <p:cNvPr id="267" name="Google Shape;267;p21"/>
          <p:cNvSpPr txBox="1"/>
          <p:nvPr/>
        </p:nvSpPr>
        <p:spPr>
          <a:xfrm>
            <a:off x="1297500" y="1591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8" name="Google Shape;268;p21"/>
          <p:cNvSpPr txBox="1"/>
          <p:nvPr>
            <p:ph idx="1" type="body"/>
          </p:nvPr>
        </p:nvSpPr>
        <p:spPr>
          <a:xfrm>
            <a:off x="2030400" y="1415600"/>
            <a:ext cx="58773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Ordinary Differential Equations (ODEs):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Foundation of Dynamic Systems: ODEs model how quantities change with respect to an independent variable.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Widespread Application: Essential in diverse fields such as physics, engineering, and biology.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9" name="Google Shape;269;p21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0" name="Google Shape;270;p21"/>
          <p:cNvSpPr txBox="1"/>
          <p:nvPr>
            <p:ph idx="1" type="body"/>
          </p:nvPr>
        </p:nvSpPr>
        <p:spPr>
          <a:xfrm>
            <a:off x="2030400" y="2944150"/>
            <a:ext cx="5877300" cy="20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Stiff Systems and Their Characteristics: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Defining Stiffness: Stiff systems exhibit a wide range of timescales, challenging traditional numerical methods.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Characteristics: Rapid and slow processes coexisting, demanding specialized approaches for accurate simulation.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1" name="Google Shape;271;p21"/>
          <p:cNvSpPr txBox="1"/>
          <p:nvPr/>
        </p:nvSpPr>
        <p:spPr>
          <a:xfrm>
            <a:off x="1297500" y="36002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Navigating the Landscape - Traditional Approaches to Stiff ODEs</a:t>
            </a:r>
            <a:endParaRPr/>
          </a:p>
        </p:txBody>
      </p:sp>
      <p:sp>
        <p:nvSpPr>
          <p:cNvPr id="277" name="Google Shape;277;p22"/>
          <p:cNvSpPr txBox="1"/>
          <p:nvPr/>
        </p:nvSpPr>
        <p:spPr>
          <a:xfrm>
            <a:off x="1297500" y="1591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8" name="Google Shape;278;p22"/>
          <p:cNvSpPr txBox="1"/>
          <p:nvPr>
            <p:ph idx="1" type="body"/>
          </p:nvPr>
        </p:nvSpPr>
        <p:spPr>
          <a:xfrm>
            <a:off x="2030400" y="1415600"/>
            <a:ext cx="5877300" cy="14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Overview of Traditional Methods: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Implicit Methods: Implicit schemes like Backward Euler excel in stability for stiff systems.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Splitting Methods: Decomposing the problem into manageable parts for sequential solutions.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9" name="Google Shape;279;p22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0" name="Google Shape;280;p22"/>
          <p:cNvSpPr txBox="1"/>
          <p:nvPr>
            <p:ph idx="1" type="body"/>
          </p:nvPr>
        </p:nvSpPr>
        <p:spPr>
          <a:xfrm>
            <a:off x="2030400" y="2944150"/>
            <a:ext cx="5877300" cy="20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Limitations and Trade-offs: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Accuracy vs. Efficiency: Striking a balance between achieving precision and computational speed.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Computational Overhead: Challenges posed by increased computational demands, hindering real-time simulation.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1297500" y="36002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Innovating Real-Time Simulation with BDF</a:t>
            </a:r>
            <a:endParaRPr/>
          </a:p>
        </p:txBody>
      </p:sp>
      <p:sp>
        <p:nvSpPr>
          <p:cNvPr id="287" name="Google Shape;287;p23"/>
          <p:cNvSpPr txBox="1"/>
          <p:nvPr/>
        </p:nvSpPr>
        <p:spPr>
          <a:xfrm>
            <a:off x="1297500" y="1903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8" name="Google Shape;288;p23"/>
          <p:cNvSpPr txBox="1"/>
          <p:nvPr>
            <p:ph idx="1" type="body"/>
          </p:nvPr>
        </p:nvSpPr>
        <p:spPr>
          <a:xfrm>
            <a:off x="2030400" y="161660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Introduction to the Real-Time Simulation Method: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Revolutionizing the Approach: A paradigm shift towards enhancing real-time simulation in the face of stiff systems.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9" name="Google Shape;289;p23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0" name="Google Shape;290;p23"/>
          <p:cNvSpPr txBox="1"/>
          <p:nvPr>
            <p:ph idx="1" type="body"/>
          </p:nvPr>
        </p:nvSpPr>
        <p:spPr>
          <a:xfrm>
            <a:off x="2030400" y="330735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Utilization of Backward Differential Formula (BDF):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Crucial Algorithmic Choice: Harnessing the power of BDF for its stability and accuracy in stiff ODEs.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1" name="Google Shape;291;p23"/>
          <p:cNvSpPr txBox="1"/>
          <p:nvPr/>
        </p:nvSpPr>
        <p:spPr>
          <a:xfrm>
            <a:off x="1297500" y="3424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 Construction - Enhancing Real-Time Simulations</a:t>
            </a:r>
            <a:endParaRPr/>
          </a:p>
        </p:txBody>
      </p:sp>
      <p:sp>
        <p:nvSpPr>
          <p:cNvPr id="297" name="Google Shape;297;p24"/>
          <p:cNvSpPr txBox="1"/>
          <p:nvPr/>
        </p:nvSpPr>
        <p:spPr>
          <a:xfrm>
            <a:off x="1297500" y="1903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8" name="Google Shape;298;p24"/>
          <p:cNvSpPr txBox="1"/>
          <p:nvPr>
            <p:ph idx="1" type="body"/>
          </p:nvPr>
        </p:nvSpPr>
        <p:spPr>
          <a:xfrm>
            <a:off x="2030400" y="161660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Adapting BDF for Real-Time Simulation: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Breaking it Down: A step-by-step walkthrough of how Backward Differential Formula (BDF) is tailored for real-time simulation demands.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9" name="Google Shape;299;p24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0" name="Google Shape;300;p24"/>
          <p:cNvSpPr txBox="1"/>
          <p:nvPr>
            <p:ph idx="1" type="body"/>
          </p:nvPr>
        </p:nvSpPr>
        <p:spPr>
          <a:xfrm>
            <a:off x="2030400" y="330735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Division of Main Fixed Step into Minor Steps: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Fine-Tuning Precision: The strategic subdivision of the primary fixed step to enhance precision and address stiffness intricacies.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1" name="Google Shape;301;p24"/>
          <p:cNvSpPr txBox="1"/>
          <p:nvPr/>
        </p:nvSpPr>
        <p:spPr>
          <a:xfrm>
            <a:off x="1297500" y="3424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Stability Analysis - Ensuring Robust Performance</a:t>
            </a:r>
            <a:endParaRPr/>
          </a:p>
        </p:txBody>
      </p:sp>
      <p:sp>
        <p:nvSpPr>
          <p:cNvPr id="307" name="Google Shape;307;p25"/>
          <p:cNvSpPr txBox="1"/>
          <p:nvPr/>
        </p:nvSpPr>
        <p:spPr>
          <a:xfrm>
            <a:off x="1297500" y="1903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8" name="Google Shape;308;p25"/>
          <p:cNvSpPr txBox="1"/>
          <p:nvPr>
            <p:ph idx="1" type="body"/>
          </p:nvPr>
        </p:nvSpPr>
        <p:spPr>
          <a:xfrm>
            <a:off x="2030400" y="161660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Understanding Stability: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Crucial Element: Delving into the stability of our proposed method, exploring the theoretical underpinnings to ensure robust and reliable performance.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9" name="Google Shape;309;p25"/>
          <p:cNvSpPr txBox="1"/>
          <p:nvPr/>
        </p:nvSpPr>
        <p:spPr>
          <a:xfrm>
            <a:off x="1297500" y="3573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10" name="Google Shape;310;p25"/>
          <p:cNvSpPr txBox="1"/>
          <p:nvPr>
            <p:ph idx="1" type="body"/>
          </p:nvPr>
        </p:nvSpPr>
        <p:spPr>
          <a:xfrm>
            <a:off x="2030400" y="3307350"/>
            <a:ext cx="58773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4-Stability in Complex Plane: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Visualizing Success: Illustrating the concept of 4-stability on the complex plane, showcasing the method's favorable characteristics that contribute to its effectiveness.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1" name="Google Shape;311;p25"/>
          <p:cNvSpPr txBox="1"/>
          <p:nvPr/>
        </p:nvSpPr>
        <p:spPr>
          <a:xfrm>
            <a:off x="1297500" y="3424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